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7"/>
  </p:notesMasterIdLst>
  <p:sldIdLst>
    <p:sldId id="256" r:id="rId2"/>
    <p:sldId id="257" r:id="rId3"/>
    <p:sldId id="260" r:id="rId4"/>
    <p:sldId id="262" r:id="rId5"/>
    <p:sldId id="263" r:id="rId6"/>
    <p:sldId id="264" r:id="rId7"/>
    <p:sldId id="278" r:id="rId8"/>
    <p:sldId id="265" r:id="rId9"/>
    <p:sldId id="290" r:id="rId10"/>
    <p:sldId id="277" r:id="rId11"/>
    <p:sldId id="289" r:id="rId12"/>
    <p:sldId id="274" r:id="rId13"/>
    <p:sldId id="275" r:id="rId14"/>
    <p:sldId id="286" r:id="rId15"/>
    <p:sldId id="271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69" r:id="rId24"/>
    <p:sldId id="288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4FAF-A9B0-44C8-9AE0-301AABA29A44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01768-FB6D-4FB3-A431-EC6416AB1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B698-851F-45E3-A391-DEFDB93FD5CF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B6405-B0F9-4906-AF75-AB6A73165FFD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5314E-6FBE-48DC-B172-DC64029A2838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51B432-A1D8-4B17-B0A4-C9ED3FCE7115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66146-B2C1-4AF9-A4FD-B75E51A9E53A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744B-D4F7-4E3F-B7A0-19973DF8F9C4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CEC5-3BCE-464B-ACD7-BBB0CEAED0A2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8953-7D21-40B7-A4E9-FDE7B46B54A7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445B4-E912-480A-A229-2D38E68329CF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29597D-C401-4733-86D3-0A56EABB5D80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FFA9-2820-4575-A90C-51AA51DA2385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CAD47B5-A1F1-4386-8FD0-BD19EC311848}" type="datetime1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7E913F9-CCED-48FE-B851-588AC3CCE5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786190"/>
            <a:ext cx="5691198" cy="2086650"/>
          </a:xfrm>
        </p:spPr>
        <p:txBody>
          <a:bodyPr/>
          <a:lstStyle/>
          <a:p>
            <a:pPr algn="l"/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Дарс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адур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гьабуна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бачана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 5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абилеб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гимназиялъул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авар мац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алъул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l"/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адабияталъул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муг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алим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Магомедова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Эльмира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</a:rPr>
              <a:t>Багавдиновна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857232"/>
            <a:ext cx="8472518" cy="2786082"/>
          </a:xfrm>
        </p:spPr>
        <p:txBody>
          <a:bodyPr/>
          <a:lstStyle/>
          <a:p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Тема : Г</a:t>
            </a:r>
            <a:r>
              <a:rPr sz="60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</a:rPr>
              <a:t>адатал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</a:rPr>
              <a:t>падежал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</a:rPr>
              <a:t>Такрар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</a:rPr>
              <a:t>гьаби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. </a:t>
            </a:r>
            <a:b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4 класс.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135729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1" name="Picture 13" descr="C:\Documents and Settings\Пользователь\Рабочий стол\1657a30070bdd4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315416"/>
            <a:ext cx="8856984" cy="7589755"/>
          </a:xfrm>
          <a:prstGeom prst="rect">
            <a:avLst/>
          </a:prstGeom>
          <a:noFill/>
        </p:spPr>
      </p:pic>
      <p:pic>
        <p:nvPicPr>
          <p:cNvPr id="23" name="Рисунок 22" descr="кар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1268760"/>
            <a:ext cx="4680520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1428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92" name="AutoShape 4" descr="https://img-fotki.yandex.ru/get/9319/83186431.654/0_93d44_ed7beed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img-fotki.yandex.ru/get/9319/83186431.654/0_93d44_ed7beed8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6" name="AutoShape 8" descr="https://i.pinimg.com/736x/42/8e/16/428e16adffbb8f517efcc0264ad28444--music-sheets-gus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8" name="AutoShape 10" descr="https://i.pinimg.com/736x/42/8e/16/428e16adffbb8f517efcc0264ad28444--music-sheets-gus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0" name="AutoShape 12" descr="https://photoshop-kopona.com/uploads/posts/2017-08/1501929597_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260648"/>
            <a:ext cx="413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,,,  </a:t>
            </a:r>
          </a:p>
        </p:txBody>
      </p:sp>
      <p:sp>
        <p:nvSpPr>
          <p:cNvPr id="12303" name="AutoShape 15" descr="https://image.freepik.com/free-vector/no-translate-detected_23-21476268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05" name="AutoShape 17" descr="https://image.freepik.com/free-vector/no-translate-detected_23-21476268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11960" y="1772816"/>
            <a:ext cx="2583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Предметияб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ц</a:t>
            </a:r>
            <a:r>
              <a:rPr lang="en-US" sz="2400" dirty="0" smtClean="0">
                <a:solidFill>
                  <a:srgbClr val="C00000"/>
                </a:solidFill>
              </a:rPr>
              <a:t>l</a:t>
            </a:r>
            <a:r>
              <a:rPr lang="ru-RU" sz="2400" dirty="0" smtClean="0">
                <a:solidFill>
                  <a:srgbClr val="C00000"/>
                </a:solidFill>
              </a:rPr>
              <a:t>ар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771800" y="2996952"/>
            <a:ext cx="1803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бицанк</a:t>
            </a:r>
            <a:r>
              <a:rPr lang="en-US" sz="2400" dirty="0" smtClean="0">
                <a:solidFill>
                  <a:srgbClr val="C00000"/>
                </a:solidFill>
              </a:rPr>
              <a:t>l</a:t>
            </a:r>
            <a:r>
              <a:rPr lang="ru-RU" sz="2400" dirty="0" err="1" smtClean="0">
                <a:solidFill>
                  <a:srgbClr val="C00000"/>
                </a:solidFill>
              </a:rPr>
              <a:t>аби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8104" y="393305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кицаби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31840" y="4941168"/>
            <a:ext cx="3084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т</a:t>
            </a:r>
            <a:r>
              <a:rPr lang="en-US" sz="2400" dirty="0" smtClean="0">
                <a:solidFill>
                  <a:srgbClr val="C00000"/>
                </a:solidFill>
              </a:rPr>
              <a:t>l</a:t>
            </a:r>
            <a:r>
              <a:rPr lang="ru-RU" sz="2400" dirty="0" err="1" smtClean="0">
                <a:solidFill>
                  <a:srgbClr val="C00000"/>
                </a:solidFill>
              </a:rPr>
              <a:t>ехьалдасан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х</a:t>
            </a:r>
            <a:r>
              <a:rPr lang="en-US" sz="2400" dirty="0" smtClean="0">
                <a:solidFill>
                  <a:srgbClr val="C00000"/>
                </a:solidFill>
              </a:rPr>
              <a:t>l</a:t>
            </a:r>
            <a:r>
              <a:rPr lang="ru-RU" sz="2400" dirty="0" err="1" smtClean="0">
                <a:solidFill>
                  <a:srgbClr val="C00000"/>
                </a:solidFill>
              </a:rPr>
              <a:t>алт</a:t>
            </a:r>
            <a:r>
              <a:rPr lang="en-US" sz="2400" dirty="0" smtClean="0">
                <a:solidFill>
                  <a:srgbClr val="C00000"/>
                </a:solidFill>
              </a:rPr>
              <a:t>l</a:t>
            </a:r>
            <a:r>
              <a:rPr lang="ru-RU" sz="2400" dirty="0" smtClean="0">
                <a:solidFill>
                  <a:srgbClr val="C00000"/>
                </a:solidFill>
              </a:rPr>
              <a:t>и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64088" y="5373216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Monotype Corsiva" pitchFamily="66" charset="0"/>
              </a:rPr>
              <a:t>Хъачагъ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Классалда</a:t>
            </a:r>
            <a:r>
              <a:rPr lang="ru-RU" sz="5400" i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х1алт1и</a:t>
            </a:r>
            <a:endParaRPr lang="ru-RU" sz="54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rabic Typesetting" pitchFamily="66" charset="-78"/>
              </a:rPr>
              <a:t>Къоло</a:t>
            </a:r>
            <a:r>
              <a:rPr lang="ru-RU" sz="5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abic Typesetting" pitchFamily="66" charset="-78"/>
              </a:rPr>
              <a:t> </a:t>
            </a:r>
            <a:r>
              <a:rPr lang="ru-RU" sz="54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cs typeface="Arabic Typesetting" pitchFamily="66" charset="-78"/>
              </a:rPr>
              <a:t>ункъабилеб</a:t>
            </a:r>
            <a:r>
              <a:rPr lang="ru-RU" sz="5400" i="1" dirty="0" smtClean="0">
                <a:solidFill>
                  <a:schemeClr val="accent2">
                    <a:lumMod val="40000"/>
                    <a:lumOff val="60000"/>
                  </a:schemeClr>
                </a:solidFill>
                <a:cs typeface="Arabic Typesetting" pitchFamily="66" charset="-78"/>
              </a:rPr>
              <a:t> декабрь </a:t>
            </a:r>
            <a:endParaRPr lang="ru-RU" sz="5400" i="1" dirty="0">
              <a:solidFill>
                <a:schemeClr val="accent2">
                  <a:lumMod val="40000"/>
                  <a:lumOff val="60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1.1zoom.me/b5050/578/357491-admin_2048x1536.jpg"/>
          <p:cNvPicPr>
            <a:picLocks noChangeAspect="1" noChangeArrowheads="1"/>
          </p:cNvPicPr>
          <p:nvPr/>
        </p:nvPicPr>
        <p:blipFill>
          <a:blip r:embed="rId2" cstate="print"/>
          <a:srcRect l="20618" t="11765" r="35908" b="2941"/>
          <a:stretch>
            <a:fillRect/>
          </a:stretch>
        </p:blipFill>
        <p:spPr bwMode="auto">
          <a:xfrm>
            <a:off x="4499992" y="1556792"/>
            <a:ext cx="1928826" cy="2357454"/>
          </a:xfrm>
          <a:prstGeom prst="rect">
            <a:avLst/>
          </a:prstGeom>
          <a:noFill/>
        </p:spPr>
      </p:pic>
      <p:pic>
        <p:nvPicPr>
          <p:cNvPr id="19460" name="Picture 4" descr="https://mota.ru/upload/wallpapers/source/2009/07/15/11/02/3503/animals_555.jpg"/>
          <p:cNvPicPr>
            <a:picLocks noChangeAspect="1" noChangeArrowheads="1"/>
          </p:cNvPicPr>
          <p:nvPr/>
        </p:nvPicPr>
        <p:blipFill>
          <a:blip r:embed="rId3" cstate="print"/>
          <a:srcRect l="12931" t="3448" r="17242" b="25862"/>
          <a:stretch>
            <a:fillRect/>
          </a:stretch>
        </p:blipFill>
        <p:spPr bwMode="auto">
          <a:xfrm>
            <a:off x="6500826" y="357166"/>
            <a:ext cx="2500330" cy="2143140"/>
          </a:xfrm>
          <a:prstGeom prst="rect">
            <a:avLst/>
          </a:prstGeom>
          <a:noFill/>
        </p:spPr>
      </p:pic>
      <p:pic>
        <p:nvPicPr>
          <p:cNvPr id="7" name="Picture 4" descr="https://mota.ru/upload/wallpapers/source/2009/07/15/11/02/3503/animals_555.jpg"/>
          <p:cNvPicPr>
            <a:picLocks noChangeAspect="1" noChangeArrowheads="1"/>
          </p:cNvPicPr>
          <p:nvPr/>
        </p:nvPicPr>
        <p:blipFill>
          <a:blip r:embed="rId4" cstate="print"/>
          <a:srcRect l="12931" t="3448" r="25771" b="68122"/>
          <a:stretch>
            <a:fillRect/>
          </a:stretch>
        </p:blipFill>
        <p:spPr bwMode="auto">
          <a:xfrm>
            <a:off x="0" y="2276872"/>
            <a:ext cx="1928826" cy="1357322"/>
          </a:xfrm>
          <a:prstGeom prst="rect">
            <a:avLst/>
          </a:prstGeom>
          <a:noFill/>
        </p:spPr>
      </p:pic>
      <p:pic>
        <p:nvPicPr>
          <p:cNvPr id="8" name="Picture 4" descr="https://mota.ru/upload/wallpapers/source/2009/07/15/11/02/3503/animals_555.jpg"/>
          <p:cNvPicPr>
            <a:picLocks noChangeAspect="1" noChangeArrowheads="1"/>
          </p:cNvPicPr>
          <p:nvPr/>
        </p:nvPicPr>
        <p:blipFill>
          <a:blip r:embed="rId5" cstate="print"/>
          <a:srcRect l="12931" t="28161" r="17242" b="54911"/>
          <a:stretch>
            <a:fillRect/>
          </a:stretch>
        </p:blipFill>
        <p:spPr bwMode="auto">
          <a:xfrm>
            <a:off x="323528" y="1268760"/>
            <a:ext cx="3536181" cy="857256"/>
          </a:xfrm>
          <a:prstGeom prst="rect">
            <a:avLst/>
          </a:prstGeom>
          <a:noFill/>
        </p:spPr>
      </p:pic>
      <p:pic>
        <p:nvPicPr>
          <p:cNvPr id="9" name="Picture 4" descr="https://mota.ru/upload/wallpapers/source/2009/07/15/11/02/3503/animals_555.jpg"/>
          <p:cNvPicPr>
            <a:picLocks noChangeAspect="1" noChangeArrowheads="1"/>
          </p:cNvPicPr>
          <p:nvPr/>
        </p:nvPicPr>
        <p:blipFill>
          <a:blip r:embed="rId6" cstate="print"/>
          <a:srcRect l="30388" t="47090" r="25970" b="32543"/>
          <a:stretch>
            <a:fillRect/>
          </a:stretch>
        </p:blipFill>
        <p:spPr bwMode="auto">
          <a:xfrm>
            <a:off x="6876256" y="2636912"/>
            <a:ext cx="2041086" cy="1428760"/>
          </a:xfrm>
          <a:prstGeom prst="rect">
            <a:avLst/>
          </a:prstGeom>
          <a:noFill/>
        </p:spPr>
      </p:pic>
      <p:pic>
        <p:nvPicPr>
          <p:cNvPr id="19462" name="Picture 6" descr="https://content-9.foto.my.mail.ru/community/zagadka_m/_groupsphoto/h-1270.jpg"/>
          <p:cNvPicPr>
            <a:picLocks noChangeAspect="1" noChangeArrowheads="1"/>
          </p:cNvPicPr>
          <p:nvPr/>
        </p:nvPicPr>
        <p:blipFill>
          <a:blip r:embed="rId7" cstate="print"/>
          <a:srcRect l="21759" t="3704" r="32407"/>
          <a:stretch>
            <a:fillRect/>
          </a:stretch>
        </p:blipFill>
        <p:spPr bwMode="auto">
          <a:xfrm>
            <a:off x="1907704" y="2132856"/>
            <a:ext cx="2359624" cy="2147130"/>
          </a:xfrm>
          <a:prstGeom prst="rect">
            <a:avLst/>
          </a:prstGeom>
          <a:noFill/>
        </p:spPr>
      </p:pic>
      <p:pic>
        <p:nvPicPr>
          <p:cNvPr id="19464" name="Picture 8" descr="https://cdn.fishki.net/upload/post/2017/04/04/2258813/tn/53146c25ccd6fdd2cd3ccdf5203d220b.jpg"/>
          <p:cNvPicPr>
            <a:picLocks noChangeAspect="1" noChangeArrowheads="1"/>
          </p:cNvPicPr>
          <p:nvPr/>
        </p:nvPicPr>
        <p:blipFill>
          <a:blip r:embed="rId8" cstate="print"/>
          <a:srcRect l="19521" t="5485" r="6416" b="13018"/>
          <a:stretch>
            <a:fillRect/>
          </a:stretch>
        </p:blipFill>
        <p:spPr bwMode="auto">
          <a:xfrm>
            <a:off x="6357950" y="4214818"/>
            <a:ext cx="2455811" cy="2144949"/>
          </a:xfrm>
          <a:prstGeom prst="rect">
            <a:avLst/>
          </a:prstGeom>
          <a:noFill/>
        </p:spPr>
      </p:pic>
      <p:pic>
        <p:nvPicPr>
          <p:cNvPr id="19466" name="Picture 10" descr="https://zabavnik.club/wp-content/uploads/dedushka_3_07124817.jpg"/>
          <p:cNvPicPr>
            <a:picLocks noChangeAspect="1" noChangeArrowheads="1"/>
          </p:cNvPicPr>
          <p:nvPr/>
        </p:nvPicPr>
        <p:blipFill>
          <a:blip r:embed="rId9" cstate="print"/>
          <a:srcRect r="10656" b="48399"/>
          <a:stretch>
            <a:fillRect/>
          </a:stretch>
        </p:blipFill>
        <p:spPr bwMode="auto">
          <a:xfrm>
            <a:off x="3779912" y="3933056"/>
            <a:ext cx="2147605" cy="2643206"/>
          </a:xfrm>
          <a:prstGeom prst="rect">
            <a:avLst/>
          </a:prstGeom>
          <a:noFill/>
        </p:spPr>
      </p:pic>
      <p:pic>
        <p:nvPicPr>
          <p:cNvPr id="19468" name="Picture 12" descr="http://mtdata.ru/u29/photo253E/20963020416-0/origina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2" y="4077072"/>
            <a:ext cx="2857520" cy="251461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67544" y="260648"/>
            <a:ext cx="5400600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Суратазда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</a:t>
            </a:r>
            <a:r>
              <a:rPr lang="en-US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арал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слогазде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рикьун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тетрадазда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хъвай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Жинс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бице</a:t>
            </a:r>
            <a:r>
              <a:rPr lang="ru-RU" sz="24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7200" dirty="0" err="1" smtClean="0"/>
              <a:t>ГIун-дул</a:t>
            </a:r>
            <a:r>
              <a:rPr lang="ru-RU" sz="7200" dirty="0" smtClean="0"/>
              <a:t>,  </a:t>
            </a:r>
            <a:r>
              <a:rPr lang="ru-RU" sz="7200" dirty="0" err="1" smtClean="0"/>
              <a:t>бе-рал</a:t>
            </a:r>
            <a:r>
              <a:rPr lang="ru-RU" sz="7200" dirty="0" smtClean="0"/>
              <a:t>,  яс,  </a:t>
            </a:r>
            <a:r>
              <a:rPr lang="ru-RU" sz="7200" dirty="0" err="1" smtClean="0"/>
              <a:t>гьой</a:t>
            </a:r>
            <a:r>
              <a:rPr lang="ru-RU" sz="7200" dirty="0" smtClean="0"/>
              <a:t>,  вас, к</a:t>
            </a:r>
            <a:r>
              <a:rPr lang="en-US" sz="7200" dirty="0" smtClean="0"/>
              <a:t>l</a:t>
            </a:r>
            <a:r>
              <a:rPr lang="ru-RU" sz="7200" dirty="0" err="1" smtClean="0"/>
              <a:t>у-да-да</a:t>
            </a:r>
            <a:r>
              <a:rPr lang="ru-RU" sz="7200" dirty="0" smtClean="0"/>
              <a:t>,   к</a:t>
            </a:r>
            <a:r>
              <a:rPr lang="en-US" sz="7200" dirty="0" smtClean="0"/>
              <a:t>l</a:t>
            </a:r>
            <a:r>
              <a:rPr lang="ru-RU" sz="7200" dirty="0" err="1" smtClean="0"/>
              <a:t>о-до</a:t>
            </a:r>
            <a:r>
              <a:rPr lang="ru-RU" sz="7200" dirty="0" smtClean="0"/>
              <a:t>,  </a:t>
            </a:r>
            <a:r>
              <a:rPr lang="ru-RU" sz="7200" dirty="0" err="1" smtClean="0"/>
              <a:t>Ра-сул</a:t>
            </a:r>
            <a:r>
              <a:rPr lang="ru-RU" sz="7200" dirty="0" smtClean="0"/>
              <a:t> Х1ам-за-тов мац</a:t>
            </a:r>
            <a:r>
              <a:rPr lang="en-US" sz="7200" dirty="0" smtClean="0"/>
              <a:t>l</a:t>
            </a:r>
            <a:r>
              <a:rPr lang="ru-RU" sz="7200" dirty="0" smtClean="0"/>
              <a:t>.</a:t>
            </a:r>
            <a:endParaRPr lang="ru-RU" sz="6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Физминутка</a:t>
            </a:r>
            <a:endParaRPr lang="ru-RU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285860"/>
          <a:ext cx="8572560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86280"/>
                <a:gridCol w="4286280"/>
              </a:tblGrid>
              <a:tr h="2397140">
                <a:tc>
                  <a:txBody>
                    <a:bodyPr/>
                    <a:lstStyle/>
                    <a:p>
                      <a:r>
                        <a:rPr lang="ru-RU" sz="3600" dirty="0" err="1" smtClean="0">
                          <a:solidFill>
                            <a:srgbClr val="FFFF00"/>
                          </a:solidFill>
                        </a:rPr>
                        <a:t>Рукъалъул</a:t>
                      </a:r>
                      <a:r>
                        <a:rPr lang="ru-RU" sz="3600" dirty="0" smtClean="0">
                          <a:solidFill>
                            <a:srgbClr val="FFFF00"/>
                          </a:solidFill>
                        </a:rPr>
                        <a:t> х1айванал :</a:t>
                      </a:r>
                    </a:p>
                    <a:p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Г1ака, чу, </a:t>
                      </a:r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</a:rPr>
                        <a:t>бече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3600" b="1" dirty="0" err="1" smtClean="0">
                          <a:solidFill>
                            <a:srgbClr val="002060"/>
                          </a:solidFill>
                        </a:rPr>
                        <a:t>оц</a:t>
                      </a:r>
                      <a:r>
                        <a:rPr lang="ru-RU" sz="3600" b="1" dirty="0" smtClean="0">
                          <a:solidFill>
                            <a:srgbClr val="002060"/>
                          </a:solidFill>
                        </a:rPr>
                        <a:t>, бац1,</a:t>
                      </a:r>
                      <a:r>
                        <a:rPr lang="ru-RU" sz="3600" b="1" baseline="0" dirty="0" smtClean="0">
                          <a:solidFill>
                            <a:srgbClr val="002060"/>
                          </a:solidFill>
                        </a:rPr>
                        <a:t> бурут1, </a:t>
                      </a:r>
                      <a:r>
                        <a:rPr lang="ru-RU" sz="3600" b="1" baseline="0" dirty="0" err="1" smtClean="0">
                          <a:solidFill>
                            <a:srgbClr val="002060"/>
                          </a:solidFill>
                        </a:rPr>
                        <a:t>гамущ</a:t>
                      </a:r>
                      <a:r>
                        <a:rPr lang="ru-RU" sz="3600" b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err="1" smtClean="0">
                          <a:solidFill>
                            <a:srgbClr val="FFFF00"/>
                          </a:solidFill>
                        </a:rPr>
                        <a:t>Рукъалъул</a:t>
                      </a:r>
                      <a:r>
                        <a:rPr lang="ru-RU" sz="4000" baseline="0" dirty="0" smtClean="0">
                          <a:solidFill>
                            <a:srgbClr val="FFFF00"/>
                          </a:solidFill>
                        </a:rPr>
                        <a:t> х1анч1и :</a:t>
                      </a:r>
                    </a:p>
                    <a:p>
                      <a:r>
                        <a:rPr lang="ru-RU" sz="3200" b="1" baseline="0" dirty="0" err="1" smtClean="0">
                          <a:solidFill>
                            <a:srgbClr val="002060"/>
                          </a:solidFill>
                        </a:rPr>
                        <a:t>Хъаз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3200" b="1" baseline="0" dirty="0" err="1" smtClean="0">
                          <a:solidFill>
                            <a:srgbClr val="002060"/>
                          </a:solidFill>
                        </a:rPr>
                        <a:t>ордек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3200" b="1" baseline="0" dirty="0" err="1" smtClean="0">
                          <a:solidFill>
                            <a:srgbClr val="002060"/>
                          </a:solidFill>
                        </a:rPr>
                        <a:t>гургур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, х1елеко, </a:t>
                      </a:r>
                      <a:r>
                        <a:rPr lang="ru-RU" sz="3200" b="1" baseline="0" dirty="0" err="1" smtClean="0">
                          <a:solidFill>
                            <a:srgbClr val="002060"/>
                          </a:solidFill>
                        </a:rPr>
                        <a:t>чаргъеду</a:t>
                      </a:r>
                      <a:r>
                        <a:rPr lang="ru-RU" sz="3200" b="1" baseline="0" dirty="0" smtClean="0">
                          <a:solidFill>
                            <a:srgbClr val="002060"/>
                          </a:solidFill>
                        </a:rPr>
                        <a:t>, г1анк1у</a:t>
                      </a:r>
                      <a:endParaRPr lang="ru-RU" sz="3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Г1алхул х1айванал : </a:t>
                      </a:r>
                    </a:p>
                    <a:p>
                      <a:r>
                        <a:rPr lang="ru-RU" sz="3600" b="1" dirty="0" err="1" smtClean="0">
                          <a:solidFill>
                            <a:srgbClr val="00B0F0"/>
                          </a:solidFill>
                        </a:rPr>
                        <a:t>Цер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, </a:t>
                      </a:r>
                      <a:r>
                        <a:rPr lang="ru-RU" sz="3600" b="1" dirty="0" err="1" smtClean="0">
                          <a:solidFill>
                            <a:srgbClr val="00B0F0"/>
                          </a:solidFill>
                        </a:rPr>
                        <a:t>ци</a:t>
                      </a:r>
                      <a:r>
                        <a:rPr lang="ru-RU" sz="3600" b="1" dirty="0" smtClean="0">
                          <a:solidFill>
                            <a:srgbClr val="00B0F0"/>
                          </a:solidFill>
                        </a:rPr>
                        <a:t>, гъалбац1, ц1иркъ,</a:t>
                      </a:r>
                      <a:r>
                        <a:rPr lang="ru-RU" sz="3600" b="1" baseline="0" dirty="0" smtClean="0">
                          <a:solidFill>
                            <a:srgbClr val="00B0F0"/>
                          </a:solidFill>
                        </a:rPr>
                        <a:t> пил, г1анк1у</a:t>
                      </a:r>
                      <a:endParaRPr lang="ru-RU" sz="36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Г1алхул х1анч1и :</a:t>
                      </a:r>
                    </a:p>
                    <a:p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Милъиршо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къадако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, микки, </a:t>
                      </a:r>
                      <a:r>
                        <a:rPr lang="ru-RU" sz="3600" b="1" dirty="0" err="1" smtClean="0">
                          <a:solidFill>
                            <a:srgbClr val="7030A0"/>
                          </a:solidFill>
                        </a:rPr>
                        <a:t>гвангва</a:t>
                      </a:r>
                      <a:r>
                        <a:rPr lang="ru-RU" sz="3600" b="1" dirty="0" smtClean="0">
                          <a:solidFill>
                            <a:srgbClr val="7030A0"/>
                          </a:solidFill>
                        </a:rPr>
                        <a:t>,</a:t>
                      </a:r>
                      <a:r>
                        <a:rPr lang="ru-RU" sz="3600" b="1" baseline="0" dirty="0" smtClean="0">
                          <a:solidFill>
                            <a:srgbClr val="7030A0"/>
                          </a:solidFill>
                        </a:rPr>
                        <a:t> ч1ороло </a:t>
                      </a:r>
                      <a:endParaRPr lang="ru-RU" sz="3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85852" y="642918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Гьанир</a:t>
            </a:r>
            <a:r>
              <a:rPr lang="ru-RU" sz="4400" dirty="0" smtClean="0"/>
              <a:t> гъалат1ал </a:t>
            </a:r>
            <a:r>
              <a:rPr lang="ru-RU" sz="4800" dirty="0" err="1" smtClean="0"/>
              <a:t>рате</a:t>
            </a:r>
            <a:r>
              <a:rPr lang="ru-RU" sz="4800" dirty="0" smtClean="0"/>
              <a:t>: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43182"/>
            <a:ext cx="8496944" cy="348298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dirty="0" err="1" smtClean="0"/>
              <a:t>Масала</a:t>
            </a:r>
            <a:r>
              <a:rPr lang="ru-RU" sz="4800" dirty="0" smtClean="0"/>
              <a:t> : </a:t>
            </a:r>
            <a:r>
              <a:rPr lang="ru-RU" sz="4800" dirty="0" err="1" smtClean="0"/>
              <a:t>рахь-рахъ</a:t>
            </a:r>
            <a:endParaRPr lang="ru-RU" sz="4800" dirty="0" smtClean="0"/>
          </a:p>
          <a:p>
            <a:pPr>
              <a:buNone/>
            </a:pPr>
            <a:r>
              <a:rPr lang="ru-RU" sz="4800" dirty="0" err="1" smtClean="0"/>
              <a:t>Бакъ</a:t>
            </a:r>
            <a:r>
              <a:rPr lang="ru-RU" sz="4800" dirty="0" smtClean="0"/>
              <a:t> </a:t>
            </a:r>
            <a:r>
              <a:rPr lang="ru-RU" sz="4800" b="1" dirty="0" smtClean="0"/>
              <a:t>–            </a:t>
            </a:r>
            <a:r>
              <a:rPr lang="ru-RU" sz="4800" dirty="0" err="1" smtClean="0"/>
              <a:t>хъабахъ</a:t>
            </a:r>
            <a:r>
              <a:rPr lang="ru-RU" sz="4800" dirty="0" smtClean="0"/>
              <a:t>-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err="1" smtClean="0"/>
              <a:t>Рач</a:t>
            </a:r>
            <a:r>
              <a:rPr lang="en-US" sz="4800" dirty="0" smtClean="0"/>
              <a:t>l</a:t>
            </a:r>
            <a:r>
              <a:rPr lang="ru-RU" sz="4800" dirty="0" smtClean="0"/>
              <a:t> </a:t>
            </a:r>
            <a:r>
              <a:rPr lang="ru-RU" sz="4800" b="1" dirty="0" smtClean="0"/>
              <a:t>-                     </a:t>
            </a:r>
            <a:r>
              <a:rPr lang="ru-RU" sz="4800" dirty="0" smtClean="0"/>
              <a:t>Ц</a:t>
            </a:r>
            <a:r>
              <a:rPr lang="en-US" sz="4800" dirty="0" smtClean="0"/>
              <a:t>l</a:t>
            </a:r>
            <a:r>
              <a:rPr lang="ru-RU" sz="4800" dirty="0" smtClean="0"/>
              <a:t>а - 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800" dirty="0" smtClean="0"/>
              <a:t>Мал -</a:t>
            </a:r>
            <a:r>
              <a:rPr lang="ru-RU" sz="4800" b="1" dirty="0" smtClean="0"/>
              <a:t>      </a:t>
            </a:r>
            <a:r>
              <a:rPr lang="ru-RU" sz="5400" b="1" dirty="0" smtClean="0"/>
              <a:t>  </a:t>
            </a:r>
            <a:r>
              <a:rPr lang="ru-RU" sz="4800" b="1" dirty="0" smtClean="0"/>
              <a:t>             </a:t>
            </a:r>
            <a:r>
              <a:rPr lang="ru-RU" sz="4800" dirty="0" smtClean="0"/>
              <a:t>Бел</a:t>
            </a:r>
            <a:r>
              <a:rPr lang="ru-RU" sz="4800" b="1" dirty="0" smtClean="0"/>
              <a:t>-</a:t>
            </a:r>
            <a:endParaRPr lang="ru-RU" sz="4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«Х</a:t>
            </a:r>
            <a:r>
              <a:rPr lang="en-US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ru-RU" sz="6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арп</a:t>
            </a:r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6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хисе</a:t>
            </a:r>
            <a:r>
              <a:rPr lang="ru-RU" sz="6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арпги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хисун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маг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хисизабе</a:t>
            </a: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3429000"/>
            <a:ext cx="151216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бакь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72200" y="3429000"/>
            <a:ext cx="244827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хъарахъ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149080"/>
            <a:ext cx="194421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рахь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4149080"/>
            <a:ext cx="129614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ца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4941168"/>
            <a:ext cx="172819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835696" y="4869160"/>
            <a:ext cx="187220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малъ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4941168"/>
            <a:ext cx="158417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err="1" smtClean="0">
                <a:solidFill>
                  <a:srgbClr val="FF0000"/>
                </a:solidFill>
              </a:rPr>
              <a:t>гел</a:t>
            </a:r>
            <a:endParaRPr lang="ru-RU" sz="4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5232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Гьанги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квасги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квине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х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анги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кьолеб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00" dirty="0" err="1" smtClean="0">
                <a:solidFill>
                  <a:schemeClr val="accent1">
                    <a:lumMod val="50000"/>
                  </a:schemeClr>
                </a:solidFill>
              </a:rPr>
              <a:t>жо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                     (</a:t>
            </a:r>
            <a:r>
              <a:rPr lang="ru-RU" sz="7200" dirty="0" err="1" smtClean="0">
                <a:solidFill>
                  <a:srgbClr val="FF0000"/>
                </a:solidFill>
              </a:rPr>
              <a:t>Чахъу</a:t>
            </a:r>
            <a:r>
              <a:rPr lang="ru-RU" sz="7200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304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err="1" smtClean="0"/>
              <a:t>Тексталда</a:t>
            </a:r>
            <a:r>
              <a:rPr lang="ru-RU" dirty="0" smtClean="0"/>
              <a:t> </a:t>
            </a:r>
            <a:r>
              <a:rPr lang="ru-RU" dirty="0" err="1" smtClean="0"/>
              <a:t>аслияб</a:t>
            </a:r>
            <a:r>
              <a:rPr lang="ru-RU" dirty="0" smtClean="0"/>
              <a:t> </a:t>
            </a:r>
            <a:r>
              <a:rPr lang="ru-RU" dirty="0" err="1" smtClean="0"/>
              <a:t>падежалда</a:t>
            </a:r>
            <a:r>
              <a:rPr lang="ru-RU" dirty="0" smtClean="0"/>
              <a:t> </a:t>
            </a:r>
            <a:r>
              <a:rPr lang="ru-RU" dirty="0" err="1" smtClean="0"/>
              <a:t>ругел</a:t>
            </a:r>
            <a:r>
              <a:rPr lang="ru-RU" dirty="0" smtClean="0"/>
              <a:t> </a:t>
            </a:r>
            <a:r>
              <a:rPr lang="ru-RU" dirty="0" err="1" smtClean="0"/>
              <a:t>предметиял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арал</a:t>
            </a:r>
            <a:r>
              <a:rPr lang="ru-RU" dirty="0" smtClean="0"/>
              <a:t> </a:t>
            </a:r>
            <a:r>
              <a:rPr lang="ru-RU" dirty="0" err="1" smtClean="0"/>
              <a:t>рате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гьезие</a:t>
            </a:r>
            <a:r>
              <a:rPr lang="ru-RU" dirty="0" smtClean="0"/>
              <a:t> </a:t>
            </a:r>
            <a:r>
              <a:rPr lang="ru-RU" dirty="0" err="1" smtClean="0"/>
              <a:t>суалал</a:t>
            </a:r>
            <a:r>
              <a:rPr lang="ru-RU" dirty="0" smtClean="0"/>
              <a:t> </a:t>
            </a:r>
            <a:r>
              <a:rPr lang="ru-RU" dirty="0" err="1" smtClean="0"/>
              <a:t>лъе</a:t>
            </a:r>
            <a:r>
              <a:rPr lang="ru-RU" dirty="0" smtClean="0"/>
              <a:t>. </a:t>
            </a:r>
            <a:r>
              <a:rPr lang="ru-RU" sz="4000" dirty="0" err="1" smtClean="0"/>
              <a:t>Бицанк</a:t>
            </a:r>
            <a:r>
              <a:rPr lang="en-US" sz="4000" dirty="0" smtClean="0"/>
              <a:t>l</a:t>
            </a:r>
            <a:r>
              <a:rPr lang="ru-RU" sz="4000" dirty="0" err="1" smtClean="0"/>
              <a:t>оялъе</a:t>
            </a:r>
            <a:r>
              <a:rPr lang="ru-RU" sz="4000" dirty="0" smtClean="0"/>
              <a:t> </a:t>
            </a:r>
            <a:r>
              <a:rPr lang="ru-RU" sz="4000" dirty="0" err="1" smtClean="0"/>
              <a:t>жаваб</a:t>
            </a:r>
            <a:r>
              <a:rPr lang="ru-RU" sz="4000" dirty="0" smtClean="0"/>
              <a:t> бате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143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ru-RU" u="sng" dirty="0" smtClean="0"/>
          </a:p>
          <a:p>
            <a:pPr>
              <a:buNone/>
            </a:pP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Бет</a:t>
            </a:r>
            <a:r>
              <a:rPr lang="en-US" sz="6400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ералъ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гьоц</a:t>
            </a:r>
            <a:r>
              <a:rPr lang="en-US" sz="6400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о т</a:t>
            </a:r>
            <a:r>
              <a:rPr lang="en-US" sz="6400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олеб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Рач</a:t>
            </a:r>
            <a:r>
              <a:rPr lang="en-US" sz="6400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алъ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загьру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6400" dirty="0" err="1" smtClean="0">
                <a:solidFill>
                  <a:schemeClr val="bg2">
                    <a:lumMod val="75000"/>
                  </a:schemeClr>
                </a:solidFill>
              </a:rPr>
              <a:t>бикьулеб</a:t>
            </a:r>
            <a:r>
              <a:rPr lang="ru-RU" sz="6400" dirty="0" smtClean="0">
                <a:solidFill>
                  <a:schemeClr val="bg2">
                    <a:lumMod val="75000"/>
                  </a:schemeClr>
                </a:solidFill>
              </a:rPr>
              <a:t>?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6400" dirty="0" smtClean="0">
                <a:solidFill>
                  <a:srgbClr val="FF0000"/>
                </a:solidFill>
              </a:rPr>
              <a:t>                                             (</a:t>
            </a:r>
            <a:r>
              <a:rPr lang="ru-RU" sz="6400" dirty="0" err="1" smtClean="0">
                <a:solidFill>
                  <a:srgbClr val="FF0000"/>
                </a:solidFill>
              </a:rPr>
              <a:t>Най</a:t>
            </a:r>
            <a:r>
              <a:rPr lang="ru-RU" sz="6400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smtClean="0">
                <a:latin typeface="Century Schoolbook" pitchFamily="18" charset="0"/>
              </a:rPr>
              <a:t/>
            </a:r>
            <a:br>
              <a:rPr lang="ru-RU" dirty="0" smtClean="0">
                <a:latin typeface="Century Schoolbook" pitchFamily="18" charset="0"/>
              </a:rPr>
            </a:br>
            <a:r>
              <a:rPr lang="ru-RU" dirty="0" err="1" smtClean="0">
                <a:latin typeface="Century Schoolbook" pitchFamily="18" charset="0"/>
              </a:rPr>
              <a:t>Тексталда</a:t>
            </a:r>
            <a:r>
              <a:rPr lang="ru-RU" dirty="0" smtClean="0">
                <a:latin typeface="Century Schoolbook" pitchFamily="18" charset="0"/>
              </a:rPr>
              <a:t> актив </a:t>
            </a:r>
            <a:r>
              <a:rPr lang="ru-RU" dirty="0" err="1" smtClean="0">
                <a:latin typeface="Century Schoolbook" pitchFamily="18" charset="0"/>
              </a:rPr>
              <a:t>падежалда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ругел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предметиял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ц</a:t>
            </a:r>
            <a:r>
              <a:rPr lang="en-US" dirty="0" smtClean="0">
                <a:latin typeface="Century Schoolbook" pitchFamily="18" charset="0"/>
              </a:rPr>
              <a:t>l</a:t>
            </a:r>
            <a:r>
              <a:rPr lang="ru-RU" dirty="0" err="1" smtClean="0">
                <a:latin typeface="Century Schoolbook" pitchFamily="18" charset="0"/>
              </a:rPr>
              <a:t>арал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рате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ва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гьезие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суалал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лъе</a:t>
            </a:r>
            <a:r>
              <a:rPr lang="ru-RU" dirty="0" smtClean="0">
                <a:latin typeface="Century Schoolbook" pitchFamily="18" charset="0"/>
              </a:rPr>
              <a:t>. </a:t>
            </a:r>
            <a:r>
              <a:rPr lang="ru-RU" dirty="0" err="1" smtClean="0">
                <a:latin typeface="Century Schoolbook" pitchFamily="18" charset="0"/>
              </a:rPr>
              <a:t>Бицанк</a:t>
            </a:r>
            <a:r>
              <a:rPr lang="en-US" dirty="0" smtClean="0">
                <a:latin typeface="Century Schoolbook" pitchFamily="18" charset="0"/>
              </a:rPr>
              <a:t>l</a:t>
            </a:r>
            <a:r>
              <a:rPr lang="ru-RU" dirty="0" err="1" smtClean="0">
                <a:latin typeface="Century Schoolbook" pitchFamily="18" charset="0"/>
              </a:rPr>
              <a:t>оялъе</a:t>
            </a:r>
            <a:r>
              <a:rPr lang="ru-RU" dirty="0" smtClean="0">
                <a:latin typeface="Century Schoolbook" pitchFamily="18" charset="0"/>
              </a:rPr>
              <a:t> </a:t>
            </a:r>
            <a:r>
              <a:rPr lang="ru-RU" dirty="0" err="1" smtClean="0">
                <a:latin typeface="Century Schoolbook" pitchFamily="18" charset="0"/>
              </a:rPr>
              <a:t>жаваб</a:t>
            </a:r>
            <a:r>
              <a:rPr lang="ru-RU" dirty="0" smtClean="0">
                <a:latin typeface="Century Schoolbook" pitchFamily="18" charset="0"/>
              </a:rPr>
              <a:t> бате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500306"/>
            <a:ext cx="8229600" cy="37370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Бет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ер катил,</a:t>
            </a:r>
          </a:p>
          <a:p>
            <a:pPr>
              <a:buNone/>
            </a:pP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Керен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анч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ил,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Х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ули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ансил</a:t>
            </a:r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инда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ц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одор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Лъимал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щиб</a:t>
            </a:r>
            <a:endParaRPr lang="ru-RU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гьеб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кколеб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? 			</a:t>
            </a: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Тексталда</a:t>
            </a:r>
            <a:r>
              <a:rPr lang="ru-RU" dirty="0" smtClean="0"/>
              <a:t> </a:t>
            </a:r>
            <a:r>
              <a:rPr lang="ru-RU" dirty="0" err="1" smtClean="0"/>
              <a:t>хаслъул</a:t>
            </a:r>
            <a:r>
              <a:rPr lang="ru-RU" dirty="0" smtClean="0"/>
              <a:t> </a:t>
            </a:r>
            <a:r>
              <a:rPr lang="ru-RU" dirty="0" err="1" smtClean="0"/>
              <a:t>падежалда</a:t>
            </a:r>
            <a:r>
              <a:rPr lang="ru-RU" dirty="0" smtClean="0"/>
              <a:t> </a:t>
            </a:r>
            <a:r>
              <a:rPr lang="ru-RU" dirty="0" err="1" smtClean="0"/>
              <a:t>ругел</a:t>
            </a:r>
            <a:r>
              <a:rPr lang="ru-RU" dirty="0" smtClean="0"/>
              <a:t> </a:t>
            </a:r>
            <a:r>
              <a:rPr lang="ru-RU" dirty="0" err="1" smtClean="0"/>
              <a:t>предметиял</a:t>
            </a:r>
            <a:r>
              <a:rPr lang="ru-RU" dirty="0" smtClean="0"/>
              <a:t> </a:t>
            </a:r>
            <a:r>
              <a:rPr lang="ru-RU" dirty="0" err="1" smtClean="0"/>
              <a:t>ц</a:t>
            </a:r>
            <a:r>
              <a:rPr lang="en-US" dirty="0" smtClean="0"/>
              <a:t>l</a:t>
            </a:r>
            <a:r>
              <a:rPr lang="ru-RU" dirty="0" err="1" smtClean="0"/>
              <a:t>арал</a:t>
            </a:r>
            <a:r>
              <a:rPr lang="ru-RU" dirty="0" smtClean="0"/>
              <a:t> </a:t>
            </a:r>
            <a:r>
              <a:rPr lang="ru-RU" dirty="0" err="1" smtClean="0"/>
              <a:t>рате</a:t>
            </a:r>
            <a:r>
              <a:rPr lang="ru-RU" dirty="0" smtClean="0"/>
              <a:t> </a:t>
            </a:r>
            <a:r>
              <a:rPr lang="ru-RU" dirty="0" err="1" smtClean="0"/>
              <a:t>ва</a:t>
            </a:r>
            <a:r>
              <a:rPr lang="ru-RU" dirty="0" smtClean="0"/>
              <a:t> </a:t>
            </a:r>
            <a:r>
              <a:rPr lang="ru-RU" dirty="0" err="1" smtClean="0"/>
              <a:t>гьезие</a:t>
            </a:r>
            <a:r>
              <a:rPr lang="ru-RU" dirty="0" smtClean="0"/>
              <a:t> </a:t>
            </a:r>
            <a:r>
              <a:rPr lang="ru-RU" dirty="0" err="1" smtClean="0"/>
              <a:t>суалал</a:t>
            </a:r>
            <a:r>
              <a:rPr lang="ru-RU" dirty="0" smtClean="0"/>
              <a:t> </a:t>
            </a:r>
            <a:r>
              <a:rPr lang="ru-RU" dirty="0" err="1" smtClean="0"/>
              <a:t>лъе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301208"/>
            <a:ext cx="237626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(</a:t>
            </a:r>
            <a:r>
              <a:rPr lang="ru-RU" sz="4400" b="1" dirty="0" err="1" smtClean="0">
                <a:solidFill>
                  <a:srgbClr val="FF0000"/>
                </a:solidFill>
              </a:rPr>
              <a:t>Руз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  <a:endParaRPr lang="ru-RU" sz="4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err="1" smtClean="0">
                <a:solidFill>
                  <a:schemeClr val="bg2">
                    <a:lumMod val="75000"/>
                  </a:schemeClr>
                </a:solidFill>
              </a:rPr>
              <a:t>Дарсил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b="1" u="sng" dirty="0" err="1" smtClean="0">
                <a:solidFill>
                  <a:schemeClr val="bg2">
                    <a:lumMod val="75000"/>
                  </a:schemeClr>
                </a:solidFill>
              </a:rPr>
              <a:t>мурадал</a:t>
            </a:r>
            <a:r>
              <a:rPr lang="ru-RU" b="1" u="sng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)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Падежазул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цIарал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гьезул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суалал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лъималазда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лъай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щула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гьаби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Предметияб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цIар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падежазде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сверизе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гьабизе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лъай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2)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ЗахIматал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хIарпал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такрар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гьари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гьел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битIун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хъвазе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цIализе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лъаялъул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мурадалда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хъвавул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калам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цебетIей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3)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Берцин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бацIцIад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хъваялде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куцай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Цоцалъ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рекъон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х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алт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изе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ругьун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гьари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Гьудуллъи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щула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гьаби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Рахьдал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мац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алде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рокьи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ик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инаби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i="1" u="sng" dirty="0" err="1" smtClean="0">
                <a:solidFill>
                  <a:schemeClr val="bg2">
                    <a:lumMod val="75000"/>
                  </a:schemeClr>
                </a:solidFill>
              </a:rPr>
              <a:t>Дарсие</a:t>
            </a:r>
            <a:r>
              <a:rPr lang="ru-RU" i="1" u="sng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i="1" u="sng" dirty="0" err="1" smtClean="0">
                <a:solidFill>
                  <a:schemeClr val="bg2">
                    <a:lumMod val="75000"/>
                  </a:schemeClr>
                </a:solidFill>
              </a:rPr>
              <a:t>къвариг</a:t>
            </a:r>
            <a:r>
              <a:rPr lang="en-US" i="1" u="sng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i="1" u="sng" dirty="0" err="1" smtClean="0">
                <a:solidFill>
                  <a:schemeClr val="bg2">
                    <a:lumMod val="75000"/>
                  </a:schemeClr>
                </a:solidFill>
              </a:rPr>
              <a:t>унел</a:t>
            </a:r>
            <a:r>
              <a:rPr lang="ru-RU" i="1" u="sng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i="1" u="sng" dirty="0" err="1" smtClean="0">
                <a:solidFill>
                  <a:schemeClr val="bg2">
                    <a:lumMod val="75000"/>
                  </a:schemeClr>
                </a:solidFill>
              </a:rPr>
              <a:t>алатал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карточкаби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</a:p>
          <a:p>
            <a:pPr>
              <a:buNone/>
            </a:pP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алфавит, т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l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ехь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,  компьютер, </a:t>
            </a:r>
            <a:r>
              <a:rPr lang="ru-RU" i="1" dirty="0" err="1" smtClean="0">
                <a:solidFill>
                  <a:schemeClr val="bg2">
                    <a:lumMod val="75000"/>
                  </a:schemeClr>
                </a:solidFill>
              </a:rPr>
              <a:t>доска,слайдал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Жиндиего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танаг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ан,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дагьлъулеб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Чидае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кьунаг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ан 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емерлъулеб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жо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щиб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?           </a:t>
            </a:r>
          </a:p>
          <a:p>
            <a:pPr algn="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(Г</a:t>
            </a:r>
            <a:r>
              <a:rPr lang="en-US" sz="4400" b="1" dirty="0" smtClean="0">
                <a:solidFill>
                  <a:srgbClr val="FF0000"/>
                </a:solidFill>
              </a:rPr>
              <a:t>l</a:t>
            </a:r>
            <a:r>
              <a:rPr lang="ru-RU" sz="4400" b="1" dirty="0" err="1" smtClean="0">
                <a:solidFill>
                  <a:srgbClr val="FF0000"/>
                </a:solidFill>
              </a:rPr>
              <a:t>акълу</a:t>
            </a:r>
            <a:r>
              <a:rPr lang="ru-RU" sz="4400" b="1" dirty="0" smtClean="0">
                <a:solidFill>
                  <a:srgbClr val="FF0000"/>
                </a:solidFill>
              </a:rPr>
              <a:t>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Тексталда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кьовул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падежалда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ругел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каламалъул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бут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аби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рате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рате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ва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гьезие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суалал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лъе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189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1)…….</a:t>
            </a:r>
            <a:r>
              <a:rPr lang="ru-RU" sz="3800" dirty="0" err="1" smtClean="0">
                <a:solidFill>
                  <a:schemeClr val="bg1"/>
                </a:solidFill>
              </a:rPr>
              <a:t>бадибе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абула</a:t>
            </a:r>
            <a:r>
              <a:rPr lang="ru-RU" sz="3800" dirty="0" smtClean="0">
                <a:solidFill>
                  <a:schemeClr val="bg1"/>
                </a:solidFill>
              </a:rPr>
              <a:t>, ……</a:t>
            </a:r>
            <a:r>
              <a:rPr lang="ru-RU" sz="3800" dirty="0" err="1" smtClean="0">
                <a:solidFill>
                  <a:schemeClr val="bg1"/>
                </a:solidFill>
              </a:rPr>
              <a:t>нахъасан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абула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( Актив падеж)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2)……… </a:t>
            </a:r>
            <a:r>
              <a:rPr lang="ru-RU" sz="3800" dirty="0" err="1" smtClean="0">
                <a:solidFill>
                  <a:schemeClr val="bg1"/>
                </a:solidFill>
              </a:rPr>
              <a:t>х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алт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ич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smtClean="0">
                <a:solidFill>
                  <a:schemeClr val="bg1"/>
                </a:solidFill>
              </a:rPr>
              <a:t>они,……….</a:t>
            </a:r>
            <a:r>
              <a:rPr lang="ru-RU" sz="3800" dirty="0" err="1" smtClean="0">
                <a:solidFill>
                  <a:schemeClr val="bg1"/>
                </a:solidFill>
              </a:rPr>
              <a:t>свакала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 (</a:t>
            </a:r>
            <a:r>
              <a:rPr lang="ru-RU" sz="3800" dirty="0" err="1" smtClean="0">
                <a:solidFill>
                  <a:schemeClr val="bg1"/>
                </a:solidFill>
              </a:rPr>
              <a:t>Аслияб</a:t>
            </a:r>
            <a:r>
              <a:rPr lang="ru-RU" sz="3800" dirty="0" smtClean="0">
                <a:solidFill>
                  <a:schemeClr val="bg1"/>
                </a:solidFill>
              </a:rPr>
              <a:t> падеж)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3)……</a:t>
            </a:r>
            <a:r>
              <a:rPr lang="ru-RU" sz="3800" dirty="0" err="1" smtClean="0">
                <a:solidFill>
                  <a:schemeClr val="bg1"/>
                </a:solidFill>
              </a:rPr>
              <a:t>х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алт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smtClean="0">
                <a:solidFill>
                  <a:schemeClr val="bg1"/>
                </a:solidFill>
              </a:rPr>
              <a:t>и г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емераб</a:t>
            </a:r>
            <a:r>
              <a:rPr lang="ru-RU" sz="3800" dirty="0" smtClean="0">
                <a:solidFill>
                  <a:schemeClr val="bg1"/>
                </a:solidFill>
              </a:rPr>
              <a:t>, ……. ч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анда</a:t>
            </a:r>
            <a:r>
              <a:rPr lang="ru-RU" sz="3800" dirty="0" smtClean="0">
                <a:solidFill>
                  <a:schemeClr val="bg1"/>
                </a:solidFill>
              </a:rPr>
              <a:t> г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емераб</a:t>
            </a:r>
            <a:r>
              <a:rPr lang="ru-RU" sz="3800" dirty="0" smtClean="0">
                <a:solidFill>
                  <a:schemeClr val="bg1"/>
                </a:solidFill>
              </a:rPr>
              <a:t>.</a:t>
            </a:r>
          </a:p>
          <a:p>
            <a:pPr algn="r"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(</a:t>
            </a:r>
            <a:r>
              <a:rPr lang="ru-RU" sz="3800" dirty="0" err="1" smtClean="0">
                <a:solidFill>
                  <a:schemeClr val="bg1"/>
                </a:solidFill>
              </a:rPr>
              <a:t>Хаслъул</a:t>
            </a:r>
            <a:r>
              <a:rPr lang="ru-RU" sz="3800" dirty="0" smtClean="0">
                <a:solidFill>
                  <a:schemeClr val="bg1"/>
                </a:solidFill>
              </a:rPr>
              <a:t> падеж)</a:t>
            </a:r>
          </a:p>
          <a:p>
            <a:pPr>
              <a:buNone/>
            </a:pPr>
            <a:r>
              <a:rPr lang="ru-RU" sz="3800" dirty="0" smtClean="0">
                <a:solidFill>
                  <a:schemeClr val="bg1"/>
                </a:solidFill>
              </a:rPr>
              <a:t>4)…… </a:t>
            </a:r>
            <a:r>
              <a:rPr lang="ru-RU" sz="3800" dirty="0" err="1" smtClean="0">
                <a:solidFill>
                  <a:schemeClr val="bg1"/>
                </a:solidFill>
              </a:rPr>
              <a:t>наку</a:t>
            </a:r>
            <a:r>
              <a:rPr lang="ru-RU" sz="3800" dirty="0" smtClean="0">
                <a:solidFill>
                  <a:schemeClr val="bg1"/>
                </a:solidFill>
              </a:rPr>
              <a:t> ч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вазег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smtClean="0">
                <a:solidFill>
                  <a:schemeClr val="bg1"/>
                </a:solidFill>
              </a:rPr>
              <a:t>ан , </a:t>
            </a:r>
            <a:r>
              <a:rPr lang="ru-RU" sz="3800" dirty="0" err="1" smtClean="0">
                <a:solidFill>
                  <a:schemeClr val="bg1"/>
                </a:solidFill>
              </a:rPr>
              <a:t>жиндирго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къаданиб</a:t>
            </a:r>
            <a:r>
              <a:rPr lang="ru-RU" sz="3800" dirty="0" smtClean="0">
                <a:solidFill>
                  <a:schemeClr val="bg1"/>
                </a:solidFill>
              </a:rPr>
              <a:t> </a:t>
            </a:r>
            <a:r>
              <a:rPr lang="ru-RU" sz="3800" dirty="0" err="1" smtClean="0">
                <a:solidFill>
                  <a:schemeClr val="bg1"/>
                </a:solidFill>
              </a:rPr>
              <a:t>зани</a:t>
            </a:r>
            <a:r>
              <a:rPr lang="ru-RU" sz="3800" dirty="0" smtClean="0">
                <a:solidFill>
                  <a:schemeClr val="bg1"/>
                </a:solidFill>
              </a:rPr>
              <a:t> ч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smtClean="0">
                <a:solidFill>
                  <a:schemeClr val="bg1"/>
                </a:solidFill>
              </a:rPr>
              <a:t>вазе </a:t>
            </a:r>
            <a:r>
              <a:rPr lang="ru-RU" sz="3800" dirty="0" err="1" smtClean="0">
                <a:solidFill>
                  <a:schemeClr val="bg1"/>
                </a:solidFill>
              </a:rPr>
              <a:t>лъик</a:t>
            </a:r>
            <a:r>
              <a:rPr lang="en-US" sz="3800" dirty="0" smtClean="0">
                <a:solidFill>
                  <a:schemeClr val="bg1"/>
                </a:solidFill>
              </a:rPr>
              <a:t>l</a:t>
            </a:r>
            <a:r>
              <a:rPr lang="ru-RU" sz="3800" dirty="0" err="1" smtClean="0">
                <a:solidFill>
                  <a:schemeClr val="bg1"/>
                </a:solidFill>
              </a:rPr>
              <a:t>аб</a:t>
            </a:r>
            <a:r>
              <a:rPr lang="ru-RU" sz="3800" dirty="0" smtClean="0">
                <a:solidFill>
                  <a:schemeClr val="bg1"/>
                </a:solidFill>
              </a:rPr>
              <a:t>.            (</a:t>
            </a:r>
            <a:r>
              <a:rPr lang="ru-RU" sz="3800" dirty="0" err="1" smtClean="0">
                <a:solidFill>
                  <a:schemeClr val="bg1"/>
                </a:solidFill>
              </a:rPr>
              <a:t>Кьовул</a:t>
            </a:r>
            <a:r>
              <a:rPr lang="ru-RU" sz="3800" dirty="0" smtClean="0">
                <a:solidFill>
                  <a:schemeClr val="bg1"/>
                </a:solidFill>
              </a:rPr>
              <a:t> падеж)</a:t>
            </a:r>
          </a:p>
          <a:p>
            <a:pPr algn="ctr">
              <a:buNone/>
            </a:pPr>
            <a:r>
              <a:rPr lang="ru-RU" sz="3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Кумекалъе</a:t>
            </a:r>
            <a:r>
              <a:rPr lang="ru-RU" sz="38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раг</a:t>
            </a:r>
            <a:r>
              <a:rPr lang="en-US" sz="38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</a:t>
            </a:r>
            <a:r>
              <a:rPr lang="ru-RU" sz="3800" u="sng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аби</a:t>
            </a:r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: </a:t>
            </a:r>
            <a:r>
              <a:rPr lang="ru-RU" sz="3800" i="1" dirty="0" smtClean="0">
                <a:solidFill>
                  <a:srgbClr val="C00000"/>
                </a:solidFill>
              </a:rPr>
              <a:t>г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err="1" smtClean="0">
                <a:solidFill>
                  <a:srgbClr val="C00000"/>
                </a:solidFill>
              </a:rPr>
              <a:t>акъиласул</a:t>
            </a:r>
            <a:r>
              <a:rPr lang="ru-RU" sz="3800" i="1" dirty="0" smtClean="0">
                <a:solidFill>
                  <a:srgbClr val="C00000"/>
                </a:solidFill>
              </a:rPr>
              <a:t>, </a:t>
            </a:r>
            <a:r>
              <a:rPr lang="ru-RU" sz="3800" i="1" dirty="0" err="1" smtClean="0">
                <a:solidFill>
                  <a:srgbClr val="C00000"/>
                </a:solidFill>
              </a:rPr>
              <a:t>х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err="1" smtClean="0">
                <a:solidFill>
                  <a:srgbClr val="C00000"/>
                </a:solidFill>
              </a:rPr>
              <a:t>алихьатил</a:t>
            </a:r>
            <a:r>
              <a:rPr lang="ru-RU" sz="3800" i="1" dirty="0" smtClean="0">
                <a:solidFill>
                  <a:srgbClr val="C00000"/>
                </a:solidFill>
              </a:rPr>
              <a:t>, </a:t>
            </a:r>
            <a:r>
              <a:rPr lang="ru-RU" sz="3800" i="1" dirty="0" err="1" smtClean="0">
                <a:solidFill>
                  <a:srgbClr val="C00000"/>
                </a:solidFill>
              </a:rPr>
              <a:t>тушманасе</a:t>
            </a:r>
            <a:r>
              <a:rPr lang="ru-RU" sz="3800" i="1" dirty="0" smtClean="0">
                <a:solidFill>
                  <a:srgbClr val="C00000"/>
                </a:solidFill>
              </a:rPr>
              <a:t>, бах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err="1" smtClean="0">
                <a:solidFill>
                  <a:srgbClr val="C00000"/>
                </a:solidFill>
              </a:rPr>
              <a:t>арчияс</a:t>
            </a:r>
            <a:r>
              <a:rPr lang="ru-RU" sz="3800" i="1" dirty="0" smtClean="0">
                <a:solidFill>
                  <a:srgbClr val="C00000"/>
                </a:solidFill>
              </a:rPr>
              <a:t>, </a:t>
            </a:r>
            <a:r>
              <a:rPr lang="ru-RU" sz="3800" i="1" dirty="0" err="1" smtClean="0">
                <a:solidFill>
                  <a:srgbClr val="C00000"/>
                </a:solidFill>
              </a:rPr>
              <a:t>х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err="1" smtClean="0">
                <a:solidFill>
                  <a:srgbClr val="C00000"/>
                </a:solidFill>
              </a:rPr>
              <a:t>алихьатица,бет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smtClean="0">
                <a:solidFill>
                  <a:srgbClr val="C00000"/>
                </a:solidFill>
              </a:rPr>
              <a:t>ер , </a:t>
            </a:r>
            <a:r>
              <a:rPr lang="ru-RU" sz="3800" i="1" dirty="0" err="1" smtClean="0">
                <a:solidFill>
                  <a:srgbClr val="C00000"/>
                </a:solidFill>
              </a:rPr>
              <a:t>х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err="1" smtClean="0">
                <a:solidFill>
                  <a:srgbClr val="C00000"/>
                </a:solidFill>
              </a:rPr>
              <a:t>ат</a:t>
            </a:r>
            <a:r>
              <a:rPr lang="en-US" sz="3800" i="1" dirty="0" smtClean="0">
                <a:solidFill>
                  <a:srgbClr val="C00000"/>
                </a:solidFill>
              </a:rPr>
              <a:t>l</a:t>
            </a:r>
            <a:r>
              <a:rPr lang="ru-RU" sz="3800" i="1" dirty="0" smtClean="0">
                <a:solidFill>
                  <a:srgbClr val="C00000"/>
                </a:solidFill>
              </a:rPr>
              <a:t>ал</a:t>
            </a:r>
            <a:endParaRPr lang="ru-RU" sz="3800" i="1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Кицабазул</a:t>
            </a:r>
            <a:r>
              <a:rPr lang="ru-RU" dirty="0" smtClean="0"/>
              <a:t> </a:t>
            </a:r>
            <a:r>
              <a:rPr lang="ru-RU" dirty="0" err="1" smtClean="0"/>
              <a:t>дунялалде</a:t>
            </a:r>
            <a:r>
              <a:rPr lang="ru-RU" dirty="0" smtClean="0"/>
              <a:t> </a:t>
            </a:r>
            <a:r>
              <a:rPr lang="ru-RU" dirty="0" err="1" smtClean="0"/>
              <a:t>сапар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1260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алъалареб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билълъунареб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ин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гуреб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квер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гуреб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 algn="ctr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Г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l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адамасда</a:t>
            </a: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400" dirty="0" err="1" smtClean="0">
                <a:solidFill>
                  <a:schemeClr val="bg2">
                    <a:lumMod val="50000"/>
                  </a:schemeClr>
                </a:solidFill>
              </a:rPr>
              <a:t>малъарулеб</a:t>
            </a:r>
            <a:r>
              <a:rPr lang="ru-RU" sz="5400" dirty="0" smtClean="0">
                <a:solidFill>
                  <a:srgbClr val="002060"/>
                </a:solidFill>
              </a:rPr>
              <a:t>.</a:t>
            </a: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								</a:t>
            </a:r>
            <a:r>
              <a:rPr lang="ru-RU" sz="4400" b="1" dirty="0" smtClean="0">
                <a:solidFill>
                  <a:srgbClr val="FF0000"/>
                </a:solidFill>
              </a:rPr>
              <a:t>(т</a:t>
            </a:r>
            <a:r>
              <a:rPr lang="en-US" sz="4400" b="1" dirty="0" smtClean="0">
                <a:solidFill>
                  <a:srgbClr val="FF0000"/>
                </a:solidFill>
              </a:rPr>
              <a:t>l</a:t>
            </a:r>
            <a:r>
              <a:rPr lang="ru-RU" sz="4400" b="1" dirty="0" err="1" smtClean="0">
                <a:solidFill>
                  <a:srgbClr val="FF0000"/>
                </a:solidFill>
              </a:rPr>
              <a:t>ехь</a:t>
            </a:r>
            <a:r>
              <a:rPr lang="ru-RU" sz="4400" b="1" dirty="0" smtClean="0">
                <a:solidFill>
                  <a:srgbClr val="FF0000"/>
                </a:solidFill>
              </a:rPr>
              <a:t>) 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err="1" smtClean="0">
                <a:solidFill>
                  <a:srgbClr val="FF0000"/>
                </a:solidFill>
              </a:rPr>
              <a:t>алт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и 3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гьумер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400" dirty="0" err="1" smtClean="0"/>
              <a:t>Аслияб</a:t>
            </a:r>
            <a:r>
              <a:rPr lang="ru-RU" sz="4400" dirty="0" smtClean="0"/>
              <a:t> падеж     </a:t>
            </a:r>
            <a:r>
              <a:rPr lang="ru-RU" sz="4400" dirty="0" err="1" smtClean="0"/>
              <a:t>лъица</a:t>
            </a:r>
            <a:r>
              <a:rPr lang="ru-RU" sz="4400" dirty="0" smtClean="0"/>
              <a:t>?  </a:t>
            </a:r>
            <a:r>
              <a:rPr lang="ru-RU" sz="4400" dirty="0" err="1" smtClean="0"/>
              <a:t>сунца</a:t>
            </a:r>
            <a:r>
              <a:rPr lang="ru-RU" sz="4400" dirty="0" smtClean="0"/>
              <a:t>?</a:t>
            </a:r>
          </a:p>
          <a:p>
            <a:pPr>
              <a:buNone/>
            </a:pPr>
            <a:r>
              <a:rPr lang="ru-RU" sz="4400" dirty="0" smtClean="0"/>
              <a:t>Актив падеж       </a:t>
            </a:r>
            <a:r>
              <a:rPr lang="ru-RU" sz="4400" dirty="0" err="1" smtClean="0"/>
              <a:t>лъие</a:t>
            </a:r>
            <a:r>
              <a:rPr lang="ru-RU" sz="4400" dirty="0" smtClean="0"/>
              <a:t>?  </a:t>
            </a:r>
            <a:r>
              <a:rPr lang="ru-RU" sz="4400" dirty="0" err="1" smtClean="0"/>
              <a:t>сундуе</a:t>
            </a:r>
            <a:r>
              <a:rPr lang="ru-RU" sz="4400" dirty="0" smtClean="0"/>
              <a:t>?</a:t>
            </a:r>
          </a:p>
          <a:p>
            <a:pPr>
              <a:buNone/>
            </a:pPr>
            <a:r>
              <a:rPr lang="ru-RU" sz="4400" dirty="0" err="1" smtClean="0"/>
              <a:t>Хаслъул</a:t>
            </a:r>
            <a:r>
              <a:rPr lang="ru-RU" sz="4400" dirty="0" smtClean="0"/>
              <a:t> падеж   </a:t>
            </a:r>
            <a:r>
              <a:rPr lang="ru-RU" sz="4400" dirty="0" err="1" smtClean="0"/>
              <a:t>щиб</a:t>
            </a:r>
            <a:r>
              <a:rPr lang="ru-RU" sz="4400" dirty="0" smtClean="0"/>
              <a:t>? </a:t>
            </a:r>
            <a:r>
              <a:rPr lang="ru-RU" sz="4400" dirty="0" err="1" smtClean="0"/>
              <a:t>щив</a:t>
            </a:r>
            <a:r>
              <a:rPr lang="ru-RU" sz="4400" dirty="0" smtClean="0"/>
              <a:t>? </a:t>
            </a:r>
            <a:r>
              <a:rPr lang="ru-RU" sz="4400" dirty="0" err="1" smtClean="0"/>
              <a:t>щий</a:t>
            </a:r>
            <a:r>
              <a:rPr lang="ru-RU" sz="4400" dirty="0" smtClean="0"/>
              <a:t>? </a:t>
            </a:r>
            <a:r>
              <a:rPr lang="ru-RU" sz="4400" dirty="0" err="1" smtClean="0"/>
              <a:t>щал</a:t>
            </a:r>
            <a:r>
              <a:rPr lang="ru-RU" sz="4400" dirty="0" smtClean="0"/>
              <a:t>? </a:t>
            </a:r>
          </a:p>
          <a:p>
            <a:pPr>
              <a:buNone/>
            </a:pPr>
            <a:r>
              <a:rPr lang="ru-RU" sz="4400" dirty="0" err="1" smtClean="0"/>
              <a:t>Кьовул</a:t>
            </a:r>
            <a:r>
              <a:rPr lang="ru-RU" sz="4400" dirty="0" smtClean="0"/>
              <a:t> падеж       </a:t>
            </a:r>
            <a:r>
              <a:rPr lang="ru-RU" sz="4400" dirty="0" err="1" smtClean="0"/>
              <a:t>лъил</a:t>
            </a:r>
            <a:r>
              <a:rPr lang="ru-RU" sz="4400" dirty="0" smtClean="0"/>
              <a:t> ?</a:t>
            </a:r>
            <a:r>
              <a:rPr lang="ru-RU" sz="4400" dirty="0" err="1" smtClean="0"/>
              <a:t>сундул</a:t>
            </a:r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Бит1ун </a:t>
            </a:r>
            <a:r>
              <a:rPr lang="ru-RU" sz="6000" dirty="0" err="1" smtClean="0">
                <a:solidFill>
                  <a:schemeClr val="accent6">
                    <a:lumMod val="75000"/>
                  </a:schemeClr>
                </a:solidFill>
              </a:rPr>
              <a:t>ккезаре</a:t>
            </a:r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 .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>
                <a:latin typeface="Arial Black" pitchFamily="34" charset="0"/>
              </a:rPr>
              <a:t>   Х1алт1и  59      </a:t>
            </a:r>
            <a:r>
              <a:rPr lang="ru-RU" sz="6000" dirty="0" err="1" smtClean="0">
                <a:latin typeface="Arial Black" pitchFamily="34" charset="0"/>
              </a:rPr>
              <a:t>гьумер</a:t>
            </a:r>
            <a:r>
              <a:rPr lang="ru-RU" sz="6000" dirty="0" smtClean="0">
                <a:latin typeface="Arial Black" pitchFamily="34" charset="0"/>
              </a:rPr>
              <a:t> 26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chemeClr val="accent4">
                    <a:lumMod val="50000"/>
                  </a:schemeClr>
                </a:solidFill>
              </a:rPr>
              <a:t>Рокъобе</a:t>
            </a: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  х1алт1и :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err="1" smtClean="0"/>
              <a:t>Дие</a:t>
            </a:r>
            <a:r>
              <a:rPr lang="ru-RU" i="1" dirty="0" smtClean="0"/>
              <a:t> </a:t>
            </a:r>
            <a:r>
              <a:rPr lang="ru-RU" i="1" dirty="0" err="1" smtClean="0"/>
              <a:t>бокьула</a:t>
            </a:r>
            <a:r>
              <a:rPr lang="ru-RU" i="1" dirty="0" smtClean="0"/>
              <a:t> авар мац!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9600" dirty="0" smtClean="0"/>
              <a:t>  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Рефлексия </a:t>
            </a:r>
            <a:endParaRPr lang="ru-RU" sz="9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214282" y="1928802"/>
            <a:ext cx="7643866" cy="34290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i="1" dirty="0" err="1" smtClean="0">
                <a:solidFill>
                  <a:schemeClr val="accent1">
                    <a:lumMod val="50000"/>
                  </a:schemeClr>
                </a:solidFill>
              </a:rPr>
              <a:t>Дие</a:t>
            </a:r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000" i="1" dirty="0" err="1" smtClean="0">
                <a:solidFill>
                  <a:schemeClr val="accent1">
                    <a:lumMod val="50000"/>
                  </a:schemeClr>
                </a:solidFill>
              </a:rPr>
              <a:t>бокьула</a:t>
            </a:r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</a:rPr>
              <a:t> авар мац</a:t>
            </a:r>
            <a:r>
              <a:rPr lang="en-US" sz="6000" i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ru-RU" sz="6000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60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908720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Аслияб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падеж: 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Аслияб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жо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800" b="1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дун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буго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Дир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суалалги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руго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Дицалъидал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бицунеб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Предмет «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Щив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?» «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Щий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?»  «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Щиб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?»-али</a:t>
            </a:r>
            <a:endParaRPr lang="ru-RU" sz="4800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620688"/>
            <a:ext cx="78123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Актив падеж: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Дун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гьечебани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дуца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Щиб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гьабизе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букIараб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Лъица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тIахьал</a:t>
            </a:r>
            <a:endParaRPr lang="ru-RU" sz="4800" b="1" dirty="0" smtClean="0">
              <a:solidFill>
                <a:srgbClr val="2F393E"/>
              </a:solidFill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цIалилел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Сунца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лъимал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лъай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кьелеб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54868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Хаслъул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падеж: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Гьебни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битIараб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буго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,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Амма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дир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 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суал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буго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: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Гьал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цIодорал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лъимал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Каранда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кIутIи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Сундул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</a:t>
            </a:r>
            <a:endParaRPr lang="ru-RU" sz="4800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27584" y="548680"/>
            <a:ext cx="741682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900" b="1" dirty="0" smtClean="0">
              <a:solidFill>
                <a:srgbClr val="2F393E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Кьовул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Times New Roman" pitchFamily="18" charset="0"/>
                <a:cs typeface="Times New Roman" pitchFamily="18" charset="0"/>
              </a:rPr>
              <a:t> падеж:</a:t>
            </a:r>
            <a:endParaRPr lang="ru-RU" sz="4800" dirty="0" smtClean="0">
              <a:solidFill>
                <a:schemeClr val="accent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КигIан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къацанданиги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Дилъе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нуж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рахунаро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Лъие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лъимал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рокьулел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Сундуе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?»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рохел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бугеб</a:t>
            </a:r>
            <a:r>
              <a:rPr lang="ru-RU" sz="4800" b="1" dirty="0" smtClean="0">
                <a:solidFill>
                  <a:srgbClr val="2F393E"/>
                </a:solidFill>
                <a:ea typeface="Times New Roman" pitchFamily="18" charset="0"/>
                <a:cs typeface="Times New Roman" pitchFamily="18" charset="0"/>
              </a:rPr>
              <a:t>?</a:t>
            </a:r>
            <a:endParaRPr lang="ru-RU" sz="4800" dirty="0" smtClean="0"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puzzleit.ru/files/puzzles/38/37523/_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4032448" cy="6069767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15616" y="2996952"/>
            <a:ext cx="5724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ru-RU" sz="4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332656"/>
            <a:ext cx="167821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Лъ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83768" y="260648"/>
            <a:ext cx="13548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ц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260648"/>
            <a:ext cx="12490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24128" y="260648"/>
            <a:ext cx="131638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ч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380312" y="260648"/>
            <a:ext cx="12121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гъ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1700808"/>
            <a:ext cx="11079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гь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1700808"/>
            <a:ext cx="12089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г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851920" y="1700808"/>
            <a:ext cx="16910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хъ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1700808"/>
            <a:ext cx="11464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хь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524328" y="1700808"/>
            <a:ext cx="12474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х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3068960"/>
            <a:ext cx="119616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кь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339752" y="3068960"/>
            <a:ext cx="129715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851920" y="3068960"/>
            <a:ext cx="124585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кк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580112" y="3068960"/>
            <a:ext cx="12843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чч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20272" y="3068960"/>
            <a:ext cx="227979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ц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ц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611560" y="4653136"/>
            <a:ext cx="22028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</a:t>
            </a:r>
            <a:r>
              <a:rPr lang="ru-RU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ч</a:t>
            </a:r>
            <a:r>
              <a:rPr lang="en-US" sz="8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I 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059832" y="4581128"/>
            <a:ext cx="108472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сс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4581128"/>
            <a:ext cx="11464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хх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88658" y="4581128"/>
            <a:ext cx="26553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spc="-10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лълъ</a:t>
            </a:r>
            <a:endParaRPr lang="ru-RU" dirty="0"/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913F9-CCED-48FE-B851-588AC3CCE5E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idwelcome.ru/images/bukvi/g/bukva_g.jpg"/>
          <p:cNvPicPr>
            <a:picLocks noGrp="1"/>
          </p:cNvPicPr>
          <p:nvPr>
            <p:ph idx="1"/>
          </p:nvPr>
        </p:nvPicPr>
        <p:blipFill>
          <a:blip r:embed="rId2" cstate="print"/>
          <a:srcRect l="8287" t="2525"/>
          <a:stretch>
            <a:fillRect/>
          </a:stretch>
        </p:blipFill>
        <p:spPr bwMode="auto">
          <a:xfrm>
            <a:off x="2357422" y="2000240"/>
            <a:ext cx="2857520" cy="341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t1.stranamam.ru/data/cache/2012may/14/20/4579269_51416-700x500.jpg"/>
          <p:cNvPicPr/>
          <p:nvPr/>
        </p:nvPicPr>
        <p:blipFill>
          <a:blip r:embed="rId3" cstate="print"/>
          <a:srcRect l="11111" r="7407" b="2381"/>
          <a:stretch>
            <a:fillRect/>
          </a:stretch>
        </p:blipFill>
        <p:spPr bwMode="auto">
          <a:xfrm>
            <a:off x="3857620" y="2786058"/>
            <a:ext cx="157163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mamadoma.ru/_mod_files/ce_images/eshop/800_01.jpg"/>
          <p:cNvPicPr/>
          <p:nvPr/>
        </p:nvPicPr>
        <p:blipFill>
          <a:blip r:embed="rId4" cstate="print"/>
          <a:srcRect l="15125" t="8854" r="22341" b="20205"/>
          <a:stretch>
            <a:fillRect/>
          </a:stretch>
        </p:blipFill>
        <p:spPr bwMode="auto">
          <a:xfrm>
            <a:off x="6715140" y="0"/>
            <a:ext cx="242886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kosmoinstrument.ru/upload/iblock/ccd/ccd291eb88181011b2c80e188dd15f2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852"/>
            <a:ext cx="30003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1000listnik.ru/wp-content/uploads/2016/03/56e13faa37c67.jpg"/>
          <p:cNvPicPr/>
          <p:nvPr/>
        </p:nvPicPr>
        <p:blipFill>
          <a:blip r:embed="rId6" cstate="print"/>
          <a:srcRect l="9112" t="14393" r="3100" b="12230"/>
          <a:stretch>
            <a:fillRect/>
          </a:stretch>
        </p:blipFill>
        <p:spPr bwMode="auto">
          <a:xfrm>
            <a:off x="2857488" y="0"/>
            <a:ext cx="400052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rus-health.info/images/original/%D1%89%D0%BB%D0%B3%D0%B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68639" y="3143248"/>
            <a:ext cx="3475361" cy="307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ysia.ru/wp-content/uploads/2016/03/1381723092.1726.366248603.jpg"/>
          <p:cNvPicPr/>
          <p:nvPr/>
        </p:nvPicPr>
        <p:blipFill>
          <a:blip r:embed="rId8" cstate="print"/>
          <a:srcRect l="22341" t="6725" r="17530"/>
          <a:stretch>
            <a:fillRect/>
          </a:stretch>
        </p:blipFill>
        <p:spPr bwMode="auto">
          <a:xfrm>
            <a:off x="214282" y="2571744"/>
            <a:ext cx="2571768" cy="390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2910" y="6286520"/>
            <a:ext cx="1143262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уд</a:t>
            </a:r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уд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928662" y="2143116"/>
            <a:ext cx="835037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око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929058" y="1428736"/>
            <a:ext cx="84677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оло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00958" y="2643182"/>
            <a:ext cx="7232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err="1" smtClean="0"/>
              <a:t>Гьой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429388" y="6000768"/>
            <a:ext cx="899349" cy="6771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Гь</a:t>
            </a:r>
            <a:r>
              <a:rPr lang="ru-RU" dirty="0" err="1" smtClean="0"/>
              <a:t>умер</a:t>
            </a:r>
            <a:endParaRPr lang="ru-RU" dirty="0" smtClean="0"/>
          </a:p>
          <a:p>
            <a:r>
              <a:rPr lang="ru-RU" sz="2000" dirty="0" err="1" smtClean="0">
                <a:solidFill>
                  <a:srgbClr val="FF0000"/>
                </a:solidFill>
              </a:rPr>
              <a:t>Гь</a:t>
            </a:r>
            <a:r>
              <a:rPr lang="ru-RU" sz="2000" dirty="0" err="1" smtClean="0"/>
              <a:t>ими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387</TotalTime>
  <Words>655</Words>
  <Application>Microsoft Office PowerPoint</Application>
  <PresentationFormat>Экран (4:3)</PresentationFormat>
  <Paragraphs>170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Бумажная</vt:lpstr>
      <vt:lpstr>      Тема : Гlадатал падежал. Такрар гьаби .   4 класс.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Къоло ункъабилеб декабрь </vt:lpstr>
      <vt:lpstr>Слайд 12</vt:lpstr>
      <vt:lpstr>.</vt:lpstr>
      <vt:lpstr>Физминутка</vt:lpstr>
      <vt:lpstr>Слайд 15</vt:lpstr>
      <vt:lpstr>«Хlарп хисе» Цо хlарпги хисун, рагlул магlна хисизабе</vt:lpstr>
      <vt:lpstr>Тексталда аслияб падежалда ругел предметиял цlарал рате ва гьезие суалал лъе. Бицанкlоялъе жаваб бате</vt:lpstr>
      <vt:lpstr>          Тексталда актив падежалда ругел предметиял цlарал рате ва гьезие суалал лъе. Бицанкlоялъе жаваб бате </vt:lpstr>
      <vt:lpstr> Тексталда хаслъул падежалда ругел предметиял цlарал рате ва гьезие суалал лъе </vt:lpstr>
      <vt:lpstr> Тексталда кьовул падежалда ругел каламалъул бутlаби рате рате ва гьезие суалал лъе </vt:lpstr>
      <vt:lpstr> Кицабазул дунялалде сапар  </vt:lpstr>
      <vt:lpstr>.</vt:lpstr>
      <vt:lpstr>              Бит1ун ккезаре .</vt:lpstr>
      <vt:lpstr>Рокъобе  х1алт1и :</vt:lpstr>
      <vt:lpstr>   Рефлексия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Зам_по_ИКТ</cp:lastModifiedBy>
  <cp:revision>46</cp:revision>
  <dcterms:created xsi:type="dcterms:W3CDTF">2018-10-24T20:36:29Z</dcterms:created>
  <dcterms:modified xsi:type="dcterms:W3CDTF">2020-02-07T10:50:52Z</dcterms:modified>
</cp:coreProperties>
</file>